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5143500" cx="9144000"/>
  <p:notesSz cx="6858000" cy="9144000"/>
  <p:embeddedFontLst>
    <p:embeddedFont>
      <p:font typeface="Roboto Medium"/>
      <p:regular r:id="rId90"/>
      <p:bold r:id="rId91"/>
      <p:italic r:id="rId92"/>
      <p:boldItalic r:id="rId93"/>
    </p:embeddedFont>
    <p:embeddedFont>
      <p:font typeface="Roboto"/>
      <p:regular r:id="rId94"/>
      <p:bold r:id="rId95"/>
      <p:italic r:id="rId96"/>
      <p:boldItalic r:id="rId97"/>
    </p:embeddedFont>
    <p:embeddedFont>
      <p:font typeface="PT Sans Narrow"/>
      <p:regular r:id="rId98"/>
      <p:bold r:id="rId99"/>
    </p:embeddedFont>
    <p:embeddedFont>
      <p:font typeface="Roboto Light"/>
      <p:regular r:id="rId100"/>
      <p:bold r:id="rId101"/>
      <p:italic r:id="rId102"/>
      <p:boldItalic r:id="rId103"/>
    </p:embeddedFont>
    <p:embeddedFont>
      <p:font typeface="Open Sans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310F44-02E3-4FB3-986F-320AE9ACE923}">
  <a:tblStyle styleId="{E2310F44-02E3-4FB3-986F-320AE9ACE9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penSans-boldItalic.fntdata"/><Relationship Id="rId106" Type="http://schemas.openxmlformats.org/officeDocument/2006/relationships/font" Target="fonts/OpenSans-italic.fntdata"/><Relationship Id="rId105" Type="http://schemas.openxmlformats.org/officeDocument/2006/relationships/font" Target="fonts/OpenSans-bold.fntdata"/><Relationship Id="rId104" Type="http://schemas.openxmlformats.org/officeDocument/2006/relationships/font" Target="fonts/Open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boldItalic.fntdata"/><Relationship Id="rId102" Type="http://schemas.openxmlformats.org/officeDocument/2006/relationships/font" Target="fonts/RobotoLight-italic.fntdata"/><Relationship Id="rId101" Type="http://schemas.openxmlformats.org/officeDocument/2006/relationships/font" Target="fonts/RobotoLight-bold.fntdata"/><Relationship Id="rId100" Type="http://schemas.openxmlformats.org/officeDocument/2006/relationships/font" Target="fonts/Roboto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5.xml"/><Relationship Id="rId99" Type="http://schemas.openxmlformats.org/officeDocument/2006/relationships/font" Target="fonts/PTSansNarrow-bold.fntdata"/><Relationship Id="rId10" Type="http://schemas.openxmlformats.org/officeDocument/2006/relationships/slide" Target="slides/slide4.xml"/><Relationship Id="rId98" Type="http://schemas.openxmlformats.org/officeDocument/2006/relationships/font" Target="fonts/PTSansNarrow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bold.fntdata"/><Relationship Id="rId90" Type="http://schemas.openxmlformats.org/officeDocument/2006/relationships/font" Target="fonts/RobotoMedium-regular.fntdata"/><Relationship Id="rId93" Type="http://schemas.openxmlformats.org/officeDocument/2006/relationships/font" Target="fonts/RobotoMedium-boldItalic.fntdata"/><Relationship Id="rId92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64ee1916d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64ee1916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64ee1916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64ee1916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64ee1916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64ee1916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64ee1916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64ee1916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64ee1916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64ee1916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64ee1916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b64ee1916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64ee1916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64ee1916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64ee1916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64ee1916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64ee1916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64ee1916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64ee1916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b64ee1916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64ee19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64ee19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64ee1916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64ee1916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64ee1916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64ee1916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64ee191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64ee191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64ee1916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64ee1916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64ee1916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64ee1916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64ee1916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64ee1916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64ee1916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64ee1916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64ee1916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64ee1916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64ee1916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64ee1916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64ee1916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b64ee1916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64ee1916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64ee1916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64ee1916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64ee1916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64ee1916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b64ee1916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64ee1916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64ee1916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64ee1916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64ee1916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64ee1916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b64ee1916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64ee1916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b64ee1916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64ee1916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b64ee1916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b64ee1916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b64ee1916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64ee1916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b64ee1916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b64ee1916d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b64ee1916d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64ee1916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64ee1916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b64ee1916d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b64ee1916d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64ee1916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64ee1916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64ee1916d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64ee1916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64ee1916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b64ee1916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64ee1916d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64ee1916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b64ee1916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b64ee1916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64ee1916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64ee1916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b64ee1916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b64ee1916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64ee1916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b64ee1916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b64ee1916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b64ee1916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64ee1916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64ee1916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b64ee1916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b64ee1916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64ee1916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64ee1916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b64ee1916d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b64ee1916d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b64ee1916d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b64ee1916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b64ee1916d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b64ee1916d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b64ee1916d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b64ee1916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b64ee1916d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b64ee1916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b64ee1916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b64ee1916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b64ee1916d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b64ee1916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b64ee1916d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b64ee1916d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64ee1916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64ee1916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b64ee1916d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b64ee1916d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64ee1916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b64ee1916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b64ee1916d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b64ee1916d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b64ee1916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b64ee1916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b64ee1916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b64ee1916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64ee1916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b64ee1916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b64ee1916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b64ee1916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64ee1916d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64ee1916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4ee1916d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b64ee1916d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b64ee1916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b64ee1916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64ee1916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64ee1916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b64ee1916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b64ee1916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b64ee1916d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b64ee1916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b64ee1916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b64ee1916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b64ee1916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b64ee1916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b64ee1916d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b64ee1916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b64ee1916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b64ee1916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b64ee1916d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b64ee1916d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b64ee1916d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b64ee1916d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b64ee1916d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b64ee1916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b64ee1916d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b64ee1916d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64ee1916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64ee1916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b64ee1916d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b64ee1916d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b64ee1916d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b64ee1916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b64ee1916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b64ee1916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b64ee1916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b64ee1916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64ee1916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64ee1916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Roboto"/>
              <a:buNone/>
              <a:defRPr sz="5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Roboto"/>
              <a:buNone/>
              <a:defRPr sz="5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Roboto"/>
              <a:buNone/>
              <a:defRPr sz="3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None/>
              <a:defRPr b="0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sz="5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27.jpg"/><Relationship Id="rId6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1" Type="http://schemas.openxmlformats.org/officeDocument/2006/relationships/image" Target="../media/image3.jpg"/><Relationship Id="rId10" Type="http://schemas.openxmlformats.org/officeDocument/2006/relationships/image" Target="../media/image24.jpg"/><Relationship Id="rId9" Type="http://schemas.openxmlformats.org/officeDocument/2006/relationships/image" Target="../media/image5.jpg"/><Relationship Id="rId5" Type="http://schemas.openxmlformats.org/officeDocument/2006/relationships/image" Target="../media/image16.jpg"/><Relationship Id="rId6" Type="http://schemas.openxmlformats.org/officeDocument/2006/relationships/image" Target="../media/image4.jpg"/><Relationship Id="rId7" Type="http://schemas.openxmlformats.org/officeDocument/2006/relationships/image" Target="../media/image1.jpg"/><Relationship Id="rId8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-ml.github.io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eetup.com/bucharest-deep-learning/" TargetMode="External"/><Relationship Id="rId4" Type="http://schemas.openxmlformats.org/officeDocument/2006/relationships/hyperlink" Target="https://www.meetup.com/bucharest-deep-learning/" TargetMode="External"/><Relationship Id="rId11" Type="http://schemas.openxmlformats.org/officeDocument/2006/relationships/hyperlink" Target="https://www.eeml.eu/" TargetMode="External"/><Relationship Id="rId10" Type="http://schemas.openxmlformats.org/officeDocument/2006/relationships/hyperlink" Target="https://days.airomania.eu/home" TargetMode="External"/><Relationship Id="rId12" Type="http://schemas.openxmlformats.org/officeDocument/2006/relationships/hyperlink" Target="https://www.eeml.eu/" TargetMode="External"/><Relationship Id="rId9" Type="http://schemas.openxmlformats.org/officeDocument/2006/relationships/hyperlink" Target="https://days.airomania.eu/home" TargetMode="External"/><Relationship Id="rId5" Type="http://schemas.openxmlformats.org/officeDocument/2006/relationships/hyperlink" Target="https://sites.google.com/view/ai-unibuc/home" TargetMode="External"/><Relationship Id="rId6" Type="http://schemas.openxmlformats.org/officeDocument/2006/relationships/hyperlink" Target="https://www.meetup.com/bucharest-ai/events/" TargetMode="External"/><Relationship Id="rId7" Type="http://schemas.openxmlformats.org/officeDocument/2006/relationships/hyperlink" Target="https://www.meetup.com/bucharest-ai/events/" TargetMode="External"/><Relationship Id="rId8" Type="http://schemas.openxmlformats.org/officeDocument/2006/relationships/hyperlink" Target="https://www.airomania.eu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70.png"/><Relationship Id="rId5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1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eml.eu/hom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9" Type="http://schemas.openxmlformats.org/officeDocument/2006/relationships/image" Target="../media/image89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Relationship Id="rId5" Type="http://schemas.openxmlformats.org/officeDocument/2006/relationships/image" Target="../media/image82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76.png"/><Relationship Id="rId6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Relationship Id="rId4" Type="http://schemas.openxmlformats.org/officeDocument/2006/relationships/image" Target="../media/image93.png"/><Relationship Id="rId5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-ml.github.io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Relationship Id="rId5" Type="http://schemas.openxmlformats.org/officeDocument/2006/relationships/image" Target="../media/image9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Relationship Id="rId4" Type="http://schemas.openxmlformats.org/officeDocument/2006/relationships/image" Target="../media/image8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9.png"/><Relationship Id="rId7" Type="http://schemas.openxmlformats.org/officeDocument/2006/relationships/image" Target="../media/image1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Relationship Id="rId4" Type="http://schemas.openxmlformats.org/officeDocument/2006/relationships/image" Target="../media/image9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Relationship Id="rId4" Type="http://schemas.openxmlformats.org/officeDocument/2006/relationships/image" Target="../media/image103.png"/><Relationship Id="rId5" Type="http://schemas.openxmlformats.org/officeDocument/2006/relationships/image" Target="../media/image113.png"/><Relationship Id="rId6" Type="http://schemas.openxmlformats.org/officeDocument/2006/relationships/image" Target="../media/image98.png"/><Relationship Id="rId7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2.png"/><Relationship Id="rId4" Type="http://schemas.openxmlformats.org/officeDocument/2006/relationships/image" Target="../media/image1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2.png"/><Relationship Id="rId4" Type="http://schemas.openxmlformats.org/officeDocument/2006/relationships/image" Target="../media/image11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2.png"/><Relationship Id="rId4" Type="http://schemas.openxmlformats.org/officeDocument/2006/relationships/image" Target="../media/image112.png"/><Relationship Id="rId5" Type="http://schemas.openxmlformats.org/officeDocument/2006/relationships/image" Target="../media/image118.jpg"/><Relationship Id="rId6" Type="http://schemas.openxmlformats.org/officeDocument/2006/relationships/image" Target="../media/image110.jpg"/><Relationship Id="rId7" Type="http://schemas.openxmlformats.org/officeDocument/2006/relationships/hyperlink" Target="https://openai.com/blog/customized-gpt-3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hyperlink" Target="https://openai.com/blog/dall-e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2.png"/><Relationship Id="rId4" Type="http://schemas.openxmlformats.org/officeDocument/2006/relationships/hyperlink" Target="https://openai.com/blog/dall-e/" TargetMode="External"/><Relationship Id="rId5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9.png"/><Relationship Id="rId4" Type="http://schemas.openxmlformats.org/officeDocument/2006/relationships/hyperlink" Target="https://openai.com/blog/chatgpt/" TargetMode="External"/><Relationship Id="rId5" Type="http://schemas.openxmlformats.org/officeDocument/2006/relationships/image" Target="../media/image1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0.png"/><Relationship Id="rId4" Type="http://schemas.openxmlformats.org/officeDocument/2006/relationships/hyperlink" Target="https://openai.com/blog/chatgpt/" TargetMode="External"/><Relationship Id="rId5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6.png"/><Relationship Id="rId4" Type="http://schemas.openxmlformats.org/officeDocument/2006/relationships/image" Target="../media/image1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FvxkNCCJ_2hBmA1GmaCXvkmS5YgnWtxb?usp=sharing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6.png"/><Relationship Id="rId4" Type="http://schemas.openxmlformats.org/officeDocument/2006/relationships/hyperlink" Target="http://www.youtube.com/watch?v=kopoLzvh5jY" TargetMode="External"/><Relationship Id="rId5" Type="http://schemas.openxmlformats.org/officeDocument/2006/relationships/image" Target="../media/image123.jpg"/><Relationship Id="rId6" Type="http://schemas.openxmlformats.org/officeDocument/2006/relationships/hyperlink" Target="https://openai.com/blog/emergent-tool-use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0.png"/><Relationship Id="rId4" Type="http://schemas.openxmlformats.org/officeDocument/2006/relationships/image" Target="../media/image12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 Session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25" y="353750"/>
            <a:ext cx="3359114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038" y="102575"/>
            <a:ext cx="1890662" cy="25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125" y="2529300"/>
            <a:ext cx="33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25" y="1574175"/>
            <a:ext cx="336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graphicFrame>
        <p:nvGraphicFramePr>
          <p:cNvPr id="156" name="Google Shape;156;p23"/>
          <p:cNvGraphicFramePr/>
          <p:nvPr/>
        </p:nvGraphicFramePr>
        <p:xfrm>
          <a:off x="98938" y="153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{E2310F44-02E3-4FB3-986F-320AE9ACE923}</a:tableStyleId>
              </a:tblPr>
              <a:tblGrid>
                <a:gridCol w="523475"/>
                <a:gridCol w="2551725"/>
                <a:gridCol w="655275"/>
                <a:gridCol w="2141650"/>
                <a:gridCol w="1639575"/>
                <a:gridCol w="1434425"/>
              </a:tblGrid>
              <a:tr h="3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Week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Lecture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Speed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Test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Laboratory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Event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Deadline</a:t>
                      </a:r>
                      <a:endParaRPr b="1"/>
                    </a:p>
                  </a:txBody>
                  <a:tcPr marT="0" marB="0" marR="0" marL="0" anchor="ctr"/>
                </a:tc>
              </a:tr>
              <a:tr h="1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Introduction to Deep Learning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PyTorch and Tensors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Optimization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Training and Optimization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Assignment 1 out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Debugging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Debugging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Project proposals 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Convolutional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ConvNets (1)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Assignment 2 out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Assignment 1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Computer Vision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ConvNets (2)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Project selection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EEML- March 31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Sequential Models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Sequential Models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Natural Language Processing    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NLP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Assignment 2 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Unsupervised Learning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Assignments Evaluation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4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Project Evaluation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(Poster Session)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Project Evaluation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Project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Grading</a:t>
            </a:r>
            <a:endParaRPr/>
          </a:p>
        </p:txBody>
      </p:sp>
      <p:graphicFrame>
        <p:nvGraphicFramePr>
          <p:cNvPr id="162" name="Google Shape;162;p24"/>
          <p:cNvGraphicFramePr/>
          <p:nvPr/>
        </p:nvGraphicFramePr>
        <p:xfrm>
          <a:off x="311688" y="1424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{E2310F44-02E3-4FB3-986F-320AE9ACE923}</a:tableStyleId>
              </a:tblPr>
              <a:tblGrid>
                <a:gridCol w="5539550"/>
                <a:gridCol w="1413100"/>
                <a:gridCol w="1567950"/>
              </a:tblGrid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Requirements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Assignment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50%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(2.5 points)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Assignment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 x Speed Tests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 point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b="1" lang="en-GB"/>
                        <a:t>BONUS</a:t>
                      </a:r>
                      <a:r>
                        <a:rPr lang="en-GB"/>
                        <a:t>] Good answers / questions during lectures and labs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max 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 points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50%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(2.5 points)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b="1" lang="en-GB"/>
                        <a:t>BONUS</a:t>
                      </a:r>
                      <a:r>
                        <a:rPr lang="en-GB"/>
                        <a:t>] Good interventions / questions during the poster session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max 1 point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50"/>
            <a:ext cx="9143999" cy="516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Lecture Overview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98" y="1477675"/>
            <a:ext cx="4118400" cy="28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romanUcPeriod"/>
            </a:pPr>
            <a:r>
              <a:rPr lang="en-GB"/>
              <a:t>Deep Learning Motivation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650" y="0"/>
            <a:ext cx="1549347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963"/>
            <a:ext cx="8839198" cy="36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Motivation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3" y="1477675"/>
            <a:ext cx="8065270" cy="28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Task: Image Classification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Classify an image according to its visual content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Consider a discrete set of labels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{dog, airplane, car, cat}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951" y="2571750"/>
            <a:ext cx="5288101" cy="18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Rule-Based Approach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 crafted features and rules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537" y="2279025"/>
            <a:ext cx="5046926" cy="188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Team 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825" y="0"/>
            <a:ext cx="1657175" cy="614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4"/>
          <p:cNvGrpSpPr/>
          <p:nvPr/>
        </p:nvGrpSpPr>
        <p:grpSpPr>
          <a:xfrm>
            <a:off x="310488" y="1289551"/>
            <a:ext cx="5938825" cy="1553156"/>
            <a:chOff x="311675" y="1289551"/>
            <a:chExt cx="5938825" cy="1553156"/>
          </a:xfrm>
        </p:grpSpPr>
        <p:pic>
          <p:nvPicPr>
            <p:cNvPr id="75" name="Google Shape;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238" y="1289551"/>
              <a:ext cx="903600" cy="87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6" name="Google Shape;76;p14"/>
            <p:cNvSpPr txBox="1"/>
            <p:nvPr/>
          </p:nvSpPr>
          <p:spPr>
            <a:xfrm>
              <a:off x="311675" y="2227106"/>
              <a:ext cx="11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Florin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Brad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5">
              <a:alphaModFix/>
            </a:blip>
            <a:srcRect b="0" l="806" r="797" t="0"/>
            <a:stretch/>
          </p:blipFill>
          <p:spPr>
            <a:xfrm>
              <a:off x="1958642" y="1289551"/>
              <a:ext cx="903599" cy="878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8" name="Google Shape;78;p14"/>
            <p:cNvSpPr txBox="1"/>
            <p:nvPr/>
          </p:nvSpPr>
          <p:spPr>
            <a:xfrm>
              <a:off x="1571206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Elena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Burceanu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79" name="Google Shape;7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59045" y="1289551"/>
              <a:ext cx="903600" cy="878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0" name="Google Shape;80;p14"/>
            <p:cNvSpPr txBox="1"/>
            <p:nvPr/>
          </p:nvSpPr>
          <p:spPr>
            <a:xfrm>
              <a:off x="3071600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Marius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Drăgoi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81" name="Google Shape;8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59450" y="1289551"/>
              <a:ext cx="903600" cy="87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2" name="Google Shape;82;p14"/>
            <p:cNvSpPr txBox="1"/>
            <p:nvPr/>
          </p:nvSpPr>
          <p:spPr>
            <a:xfrm>
              <a:off x="4572000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Florin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Gogianu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83" name="Google Shape;83;p14"/>
          <p:cNvSpPr txBox="1"/>
          <p:nvPr/>
        </p:nvSpPr>
        <p:spPr>
          <a:xfrm>
            <a:off x="6459850" y="2895938"/>
            <a:ext cx="22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Andrei Nicolicioiu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Mila, Montreal, Canada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807550" y="1416250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Invited Speaker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3917" y="1917797"/>
            <a:ext cx="903260" cy="876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4"/>
          <p:cNvSpPr txBox="1"/>
          <p:nvPr/>
        </p:nvSpPr>
        <p:spPr>
          <a:xfrm>
            <a:off x="0" y="4719600"/>
            <a:ext cx="65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Light"/>
                <a:ea typeface="Roboto Light"/>
                <a:cs typeface="Roboto Light"/>
                <a:sym typeface="Roboto Light"/>
              </a:rPr>
              <a:t>{fbrad, eburceanu, mdragoi, fgogianu, ehaller, eoneata, ssmeu}@bitdefender.com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339098" y="4719588"/>
            <a:ext cx="253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Light"/>
                <a:ea typeface="Roboto Light"/>
                <a:cs typeface="Roboto Light"/>
                <a:sym typeface="Roboto Light"/>
              </a:rPr>
              <a:t>andrei.nicolicioiu@gmail.com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88" name="Google Shape;88;p14"/>
          <p:cNvGrpSpPr/>
          <p:nvPr/>
        </p:nvGrpSpPr>
        <p:grpSpPr>
          <a:xfrm>
            <a:off x="940250" y="3146588"/>
            <a:ext cx="4679325" cy="1573025"/>
            <a:chOff x="70787" y="3146588"/>
            <a:chExt cx="4679325" cy="1573025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8407" y="3147386"/>
              <a:ext cx="903260" cy="87682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0" name="Google Shape;90;p14"/>
            <p:cNvSpPr txBox="1"/>
            <p:nvPr/>
          </p:nvSpPr>
          <p:spPr>
            <a:xfrm>
              <a:off x="70787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Emanuela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Haller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1571212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Elisabeta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Oneață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3071612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Ștefan</a:t>
              </a:r>
              <a:b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Smeu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93" name="Google Shape;93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958650" y="3146587"/>
              <a:ext cx="903598" cy="87840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4" name="Google Shape;9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13958" y="3146600"/>
            <a:ext cx="903599" cy="87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3225"/>
            <a:ext cx="8839202" cy="326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Data-Driven Approach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Dataset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images and associated labels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CIFAR-10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 classes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60 000 examples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32 x 32 x 3 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176" y="1187075"/>
            <a:ext cx="4564275" cy="34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CIFAR-10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864" y="1266313"/>
            <a:ext cx="4564275" cy="34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CIFAR-10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Non-Parametric Approach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Neighbor Classifier 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2095775"/>
            <a:ext cx="44172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Memorize all examples and corresponding labels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Predict label of top K most similar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distance between two images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42" y="1123948"/>
            <a:ext cx="4254834" cy="35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525" y="9700"/>
            <a:ext cx="3024476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Distance metric 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97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 mathvariant=&quot;normal&quot;&gt;L&lt;/mi&gt;&lt;mn&gt;1&lt;/mn&gt;&lt;mo&gt;&amp;#xA0;&lt;/mo&gt;&lt;mi&gt;distance&lt;/mi&gt;&lt;mo mathvariant=&quot;italic&quot;&gt;:&lt;/mo&gt;&lt;mo mathvariant=&quot;italic&quot;&gt;&amp;#xA0;&lt;/mo&gt;&lt;mi&gt;d&lt;/mi&gt;&lt;mfenced&gt;&lt;mrow&gt;&lt;msub&gt;&lt;mi&gt;I&lt;/mi&gt;&lt;mn&gt;1&lt;/mn&gt;&lt;/msub&gt;&lt;mo&gt;,&lt;/mo&gt;&lt;mo&gt;&amp;#xA0;&lt;/mo&gt;&lt;msub&gt;&lt;mi&gt;I&lt;/mi&gt;&lt;mn&gt;2&lt;/mn&gt;&lt;/msub&gt;&lt;/mrow&gt;&lt;/mfenced&gt;&lt;mo&gt;=&lt;/mo&gt;&lt;mstyle displaystyle=&quot;false&quot;&gt;&lt;munder&gt;&lt;mo&gt;&amp;#x2211;&lt;/mo&gt;&lt;mi&gt;x&lt;/mi&gt;&lt;/munder&gt;&lt;/mstyle&gt;&lt;mfenced open=&quot;|&quot; close=&quot;|&quot;&gt;&lt;mrow&gt;&lt;msub&gt;&lt;mi&gt;I&lt;/mi&gt;&lt;mrow&gt;&lt;mn&gt;1&lt;/mn&gt;&lt;mo&gt;;&lt;/mo&gt;&lt;mi&gt;x&lt;/mi&gt;&lt;/mrow&gt;&lt;/msub&gt;&lt;mo&gt;-&lt;/mo&gt;&lt;msub&gt;&lt;mi&gt;I&lt;/mi&gt;&lt;mrow&gt;&lt;mn&gt;2&lt;/mn&gt;&lt;mo&gt;;&lt;/mo&gt;&lt;mi&gt;x&lt;/mi&gt;&lt;/mrow&gt;&lt;/msub&gt;&lt;/mrow&gt;&lt;/mfenced&gt;&lt;mo&gt;,&lt;/mo&gt;&lt;mo&gt;&amp;#xA0;&lt;/mo&gt;&lt;mi&gt;where&lt;/mi&gt;&lt;mo&gt;&amp;#xA0;&lt;/mo&gt;&lt;msub&gt;&lt;mi&gt;I&lt;/mi&gt;&lt;mrow&gt;&lt;mn&gt;1&lt;/mn&gt;&lt;mo&gt;;&lt;/mo&gt;&lt;mi&gt;x&lt;/mi&gt;&lt;/mrow&gt;&lt;/msub&gt;&lt;mo&gt;&amp;#xA0;&lt;/mo&gt;&lt;mi&gt;is&lt;/mi&gt;&lt;mo&gt;&amp;#xA0;&lt;/mo&gt;&lt;mi&gt;the&lt;/mi&gt;&lt;mo&gt;&amp;#xA0;&lt;/mo&gt;&lt;mi&gt;x&lt;/mi&gt;&lt;mo&gt;'&lt;/mo&gt;&lt;mi&gt;th&lt;/mi&gt;&lt;mo&gt;&amp;#xA0;&lt;/mo&gt;&lt;mi&gt;element&lt;/mi&gt;&lt;mo&gt;&amp;#xA0;&lt;/mo&gt;&lt;mi&gt;of&lt;/mi&gt;&lt;mo&gt;&amp;#xA0;&lt;/mo&gt;&lt;mi&gt;image&lt;/mi&gt;&lt;mo&gt;&amp;#xA0;&lt;/mo&gt;&lt;msub&gt;&lt;mi&gt;I&lt;/mi&gt;&lt;mn&gt;1&lt;/mn&gt;&lt;/msub&gt;&lt;/math&gt;" id="248" name="Google Shape;248;p36" title="straight L 1 space distance italic colon italic space d open parentheses I subscript 1 comma space I subscript 2 close parentheses equals begin inline style sum for x of end style open vertical bar I subscript 1 semicolon x end subscript minus I subscript 2 semicolon x end subscript close vertical bar comma space where space I subscript 1 semicolon x end subscript space is space the space x apostrophe th space element space of space image space I subscript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50" y="1266325"/>
            <a:ext cx="8668501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25" y="2245900"/>
            <a:ext cx="8478750" cy="24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Neighbor Classifier 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K=1 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97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02" y="1117675"/>
            <a:ext cx="4355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Neighbor Classifier 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 regions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K=1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97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724" y="1399313"/>
            <a:ext cx="3954971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Neighbor Classifier 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Hyperparameters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Distance metric</a:t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Hyperparameters: K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625" y="2017675"/>
            <a:ext cx="665077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Hyperparameters: distance metric</a:t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</a:blip>
          <a:srcRect b="0" l="0" r="0" t="36860"/>
          <a:stretch/>
        </p:blipFill>
        <p:spPr>
          <a:xfrm>
            <a:off x="2376250" y="1877534"/>
            <a:ext cx="4213125" cy="117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250" y="3089600"/>
            <a:ext cx="4213126" cy="133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 mathvariant=&quot;normal&quot;&gt;L&lt;/mi&gt;&lt;mn&gt;2&lt;/mn&gt;&lt;mo&gt;&amp;#xA0;&lt;/mo&gt;&lt;mfenced&gt;&lt;mi&gt;Euclidean&lt;/mi&gt;&lt;/mfenced&gt;&lt;mo&gt;&amp;#xA0;&lt;/mo&gt;&lt;mi&gt;distance&lt;/mi&gt;&lt;mspace linebreak=&quot;newline&quot;/&gt;&lt;msub&gt;&lt;mi mathvariant=&quot;normal&quot;&gt;d&lt;/mi&gt;&lt;mn&gt;1&lt;/mn&gt;&lt;/msub&gt;&lt;mfenced&gt;&lt;mrow&gt;&lt;msub&gt;&lt;mi mathvariant=&quot;normal&quot;&gt;I&lt;/mi&gt;&lt;mn&gt;1&lt;/mn&gt;&lt;/msub&gt;&lt;mo&gt;,&lt;/mo&gt;&lt;msub&gt;&lt;mi mathvariant=&quot;normal&quot;&gt;I&lt;/mi&gt;&lt;mn&gt;2&lt;/mn&gt;&lt;/msub&gt;&lt;/mrow&gt;&lt;/mfenced&gt;&lt;mo&gt;=&lt;/mo&gt;&lt;mstyle displaystyle=&quot;false&quot;&gt;&lt;mo&gt;&amp;#xA0;&lt;/mo&gt;&lt;msqrt&gt;&lt;munder&gt;&lt;mo&gt;&amp;#x2211;&lt;/mo&gt;&lt;mi mathvariant=&quot;normal&quot;&gt;x&lt;/mi&gt;&lt;/munder&gt;&lt;msup&gt;&lt;mfenced&gt;&lt;mrow&gt;&lt;msub&gt;&lt;mi mathvariant=&quot;normal&quot;&gt;I&lt;/mi&gt;&lt;mrow&gt;&lt;mn&gt;1&lt;/mn&gt;&lt;mo&gt;;&lt;/mo&gt;&lt;mi mathvariant=&quot;normal&quot;&gt;x&lt;/mi&gt;&lt;/mrow&gt;&lt;/msub&gt;&lt;mo&gt;-&lt;/mo&gt;&lt;msub&gt;&lt;mi mathvariant=&quot;normal&quot;&gt;I&lt;/mi&gt;&lt;mrow&gt;&lt;mn&gt;2&lt;/mn&gt;&lt;mo&gt;;&lt;/mo&gt;&lt;mi mathvariant=&quot;normal&quot;&gt;x&lt;/mi&gt;&lt;/mrow&gt;&lt;/msub&gt;&lt;/mrow&gt;&lt;/mfenced&gt;&lt;mn&gt;2&lt;/mn&gt;&lt;/msup&gt;&lt;/msqrt&gt;&lt;mo&gt;&amp;#xA0;&lt;/mo&gt;&lt;mo&gt;&amp;#xA0;&lt;/mo&gt;&lt;/mstyle&gt;&lt;/math&gt;" id="292" name="Google Shape;292;p41" title="space space space space space space space space space straight L 2 space open parentheses Euclidean close parentheses space distance&#10;straight d subscript 1 open parentheses straight I subscript 1 comma straight I subscript 2 close parentheses equals begin inline style space square root of sum for straight x of open parentheses straight I subscript 1 semicolon straight x end subscript minus straight I subscript 2 semicolon straight x end subscript close parentheses squared end root space space end styl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550" y="1421125"/>
            <a:ext cx="1819199" cy="47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A0;&lt;/mo&gt;&lt;mo&gt;&amp;#xA0;&lt;/mo&gt;&lt;mo&gt;&amp;#xA0;&lt;/mo&gt;&lt;mi mathvariant=&quot;normal&quot;&gt;L&lt;/mi&gt;&lt;mn&gt;1&lt;/mn&gt;&lt;mo&gt;&amp;#xA0;&lt;/mo&gt;&lt;mfenced&gt;&lt;mi&gt;Manhattan&lt;/mi&gt;&lt;/mfenced&gt;&lt;mo&gt;&amp;#xA0;&lt;/mo&gt;&lt;mi&gt;distance&lt;/mi&gt;&lt;mspace linebreak=&quot;newline&quot;/&gt;&lt;msub&gt;&lt;mi mathvariant=&quot;normal&quot;&gt;d&lt;/mi&gt;&lt;mn&gt;1&lt;/mn&gt;&lt;/msub&gt;&lt;mfenced&gt;&lt;mrow&gt;&lt;msub&gt;&lt;mi mathvariant=&quot;normal&quot;&gt;I&lt;/mi&gt;&lt;mn&gt;1&lt;/mn&gt;&lt;/msub&gt;&lt;mo&gt;,&lt;/mo&gt;&lt;msub&gt;&lt;mi mathvariant=&quot;normal&quot;&gt;I&lt;/mi&gt;&lt;mn&gt;2&lt;/mn&gt;&lt;/msub&gt;&lt;/mrow&gt;&lt;/mfenced&gt;&lt;mo&gt;=&lt;/mo&gt;&lt;mstyle displaystyle=&quot;false&quot;&gt;&lt;munder&gt;&lt;mo&gt;&amp;#x2211;&lt;/mo&gt;&lt;mi mathvariant=&quot;normal&quot;&gt;x&lt;/mi&gt;&lt;/munder&gt;&lt;/mstyle&gt;&lt;mfenced open=&quot;|&quot; close=&quot;|&quot;&gt;&lt;mrow&gt;&lt;msub&gt;&lt;mi mathvariant=&quot;normal&quot;&gt;I&lt;/mi&gt;&lt;mrow&gt;&lt;mn&gt;1&lt;/mn&gt;&lt;mo&gt;;&lt;/mo&gt;&lt;mi mathvariant=&quot;normal&quot;&gt;x&lt;/mi&gt;&lt;/mrow&gt;&lt;/msub&gt;&lt;mo&gt;-&lt;/mo&gt;&lt;msub&gt;&lt;mi mathvariant=&quot;normal&quot;&gt;I&lt;/mi&gt;&lt;mrow&gt;&lt;mn&gt;2&lt;/mn&gt;&lt;mo&gt;;&lt;/mo&gt;&lt;mi mathvariant=&quot;normal&quot;&gt;x&lt;/mi&gt;&lt;/mrow&gt;&lt;/msub&gt;&lt;/mrow&gt;&lt;/mfenced&gt;&lt;/math&gt;" id="293" name="Google Shape;293;p41" title="space space space straight L 1 space open parentheses Manhattan close parentheses space distance&#10;straight d subscript 1 open parentheses straight I subscript 1 comma straight I subscript 2 close parentheses equals begin inline style sum for straight x of end style open vertical bar straight I subscript 1 semicolon straight x end subscript minus straight I subscript 2 semicolon straight x end subscript close vertical bar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6775" y="1414120"/>
            <a:ext cx="1522675" cy="422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Team page: </a:t>
            </a:r>
            <a:r>
              <a:rPr lang="en-GB" sz="1800" u="sng">
                <a:solidFill>
                  <a:srgbClr val="006E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bit-ml.github.io</a:t>
            </a:r>
            <a:endParaRPr sz="1800">
              <a:solidFill>
                <a:srgbClr val="006E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850" y="131175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825" y="0"/>
            <a:ext cx="1657175" cy="6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train data</a:t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 data &amp; Test data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88" y="1910225"/>
            <a:ext cx="540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Train data &amp; Test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No intuition on how the algorithm will perform on new data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88" y="1910225"/>
            <a:ext cx="540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Train data &amp; Test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No intuition on how the algorithm will perform on new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 data &amp; Validation data &amp; Test data</a:t>
            </a:r>
            <a:endParaRPr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88" y="1910225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288" y="2782663"/>
            <a:ext cx="540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Train data &amp; Test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No intuition on how the algorithm will perform on new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-GB">
                <a:solidFill>
                  <a:schemeClr val="accent5"/>
                </a:solidFill>
              </a:rPr>
              <a:t>Train data &amp; Validation data &amp; Test data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88" y="1910225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288" y="2782663"/>
            <a:ext cx="540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splits</a:t>
            </a:r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Only train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K=1 - works best for training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Train data &amp; Test data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>
                <a:solidFill>
                  <a:srgbClr val="FF0000"/>
                </a:solidFill>
              </a:rPr>
              <a:t>No intuition on how the algorithm will perform on new data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-GB">
                <a:solidFill>
                  <a:schemeClr val="accent5"/>
                </a:solidFill>
              </a:rPr>
              <a:t>Train data &amp; Validation data &amp; Test data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-GB">
                <a:solidFill>
                  <a:schemeClr val="accent5"/>
                </a:solidFill>
              </a:rPr>
              <a:t>Cross Validation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88" y="1266313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88" y="1910225"/>
            <a:ext cx="540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288" y="2782663"/>
            <a:ext cx="540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2288" y="3489013"/>
            <a:ext cx="540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K-Nearest Neighbor</a:t>
            </a:r>
            <a:endParaRPr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K-Nearest Neighbor</a:t>
            </a:r>
            <a:endParaRPr/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Pixel-wise distances are not informative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Train: O(1)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Test: O(n)</a:t>
            </a:r>
            <a:endParaRPr/>
          </a:p>
        </p:txBody>
      </p:sp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975" y="2016475"/>
            <a:ext cx="5435326" cy="27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K-Nearest Neighbor</a:t>
            </a:r>
            <a:endParaRPr/>
          </a:p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Curse of dimensionality </a:t>
            </a:r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483" y="2426613"/>
            <a:ext cx="3164455" cy="147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387" y="2262188"/>
            <a:ext cx="2478126" cy="18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/ ML Community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Bucharest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Bucharest Deep Learning</a:t>
            </a:r>
            <a:r>
              <a:rPr lang="en-GB" u="sng"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Reading Group @ Unibuc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Bucharest AI</a:t>
            </a:r>
            <a:r>
              <a:rPr lang="en-GB" u="sng">
                <a:latin typeface="Roboto Medium"/>
                <a:ea typeface="Roboto Medium"/>
                <a:cs typeface="Roboto Medium"/>
                <a:sym typeface="Roboto Medium"/>
                <a:hlinkClick r:id="rId7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Romania</a:t>
            </a:r>
            <a:endParaRPr>
              <a:solidFill>
                <a:srgbClr val="006E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832400" y="1266175"/>
            <a:ext cx="422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Events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Romanian AI Days</a:t>
            </a:r>
            <a:r>
              <a:rPr lang="en-GB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0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Char char="○"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20-21 September 2023 - Brașov, Romania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EEML Summer School</a:t>
            </a:r>
            <a:r>
              <a:rPr lang="en-GB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2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Char char="○"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9-16 July 2023 - </a:t>
            </a:r>
            <a:r>
              <a:rPr lang="en-GB" sz="18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Košice, Slovakia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</a:t>
            </a:r>
            <a:br>
              <a:rPr lang="en-GB"/>
            </a:br>
            <a:r>
              <a:rPr lang="en-GB"/>
              <a:t>Parametric approach - Linear Classifier</a:t>
            </a:r>
            <a:endParaRPr/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f(x,</a:t>
            </a: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)=</a:t>
            </a: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x + b,     </a:t>
            </a: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W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- parameters to be learned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37" y="2012574"/>
            <a:ext cx="6910927" cy="25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Classifier - Interpretation</a:t>
            </a:r>
            <a:endParaRPr/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63" y="1278538"/>
            <a:ext cx="7669281" cy="3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Classifier - Interpretation</a:t>
            </a:r>
            <a:endParaRPr/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639" y="1079988"/>
            <a:ext cx="5439076" cy="39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Space - Motivation</a:t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00" y="1324225"/>
            <a:ext cx="3628711" cy="32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036" y="1232838"/>
            <a:ext cx="3800153" cy="3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6502325" y="4345150"/>
            <a:ext cx="8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z=x</a:t>
            </a:r>
            <a:r>
              <a:rPr baseline="30000" lang="en-GB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+y</a:t>
            </a:r>
            <a:r>
              <a:rPr baseline="30000" lang="en-GB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Space ⟶ Features Space</a:t>
            </a:r>
            <a:endParaRPr/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Hand-crafted</a:t>
            </a:r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700" y="1487425"/>
            <a:ext cx="3738602" cy="286049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Hand-Crafted vs. Learned Features</a:t>
            </a:r>
            <a:endParaRPr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675" y="1278525"/>
            <a:ext cx="6590649" cy="32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7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Hand-Crafted vs. Learned Features</a:t>
            </a:r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52425"/>
            <a:ext cx="7966850" cy="37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Deep Learning </a:t>
            </a:r>
            <a:endParaRPr/>
          </a:p>
        </p:txBody>
      </p:sp>
      <p:sp>
        <p:nvSpPr>
          <p:cNvPr id="450" name="Google Shape;450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 underlying features directly from data</a:t>
            </a:r>
            <a:endParaRPr/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1000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09801"/>
            <a:ext cx="9143998" cy="291954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9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CS231, Stanford University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for Deep Learning </a:t>
            </a:r>
            <a:endParaRPr/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Larger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GPUs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Massively parallelizable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Deep Learning Frameworks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PyTorch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Tensorflow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Second Layer Libs: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Keras - over Tensorflow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Fast.ai - over PyTorch</a:t>
            </a:r>
            <a:endParaRPr/>
          </a:p>
        </p:txBody>
      </p:sp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25" y="0"/>
            <a:ext cx="302447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200" y="1553337"/>
            <a:ext cx="4054300" cy="2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- Deep Learning Motivation</a:t>
            </a:r>
            <a:endParaRPr/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3" y="1477675"/>
            <a:ext cx="8065270" cy="28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Eastern European Machine Learning Summer School</a:t>
            </a:r>
            <a:endParaRPr sz="3600"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65500" y="27576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9-16 July 2023, Košice, Slovakia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6E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https://www.eeml.eu/home</a:t>
            </a:r>
            <a:endParaRPr>
              <a:solidFill>
                <a:srgbClr val="006EFF"/>
              </a:solidFill>
            </a:endParaRPr>
          </a:p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Deep Learning</a:t>
            </a:r>
            <a:r>
              <a:rPr lang="en-GB"/>
              <a:t> lectures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Tutorial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Paper reading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Poster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 speakers from: </a:t>
            </a:r>
            <a:r>
              <a:rPr b="1" lang="en-GB"/>
              <a:t>DeepMind, Google, McGill, Mila, Cambridge, Harvard, </a:t>
            </a:r>
            <a:r>
              <a:rPr b="1" lang="en-GB"/>
              <a:t>Oxford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Application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Extended abstract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Deadline: 31 March 2023</a:t>
            </a:r>
            <a:endParaRPr b="1"/>
          </a:p>
        </p:txBody>
      </p:sp>
      <p:sp>
        <p:nvSpPr>
          <p:cNvPr id="117" name="Google Shape;117;p17"/>
          <p:cNvSpPr txBox="1"/>
          <p:nvPr/>
        </p:nvSpPr>
        <p:spPr>
          <a:xfrm>
            <a:off x="77100" y="46598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BONUS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points for acceptance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 Training Concepts</a:t>
            </a:r>
            <a:endParaRPr/>
          </a:p>
        </p:txBody>
      </p:sp>
      <p:pic>
        <p:nvPicPr>
          <p:cNvPr id="473" name="Google Shape;4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650" y="0"/>
            <a:ext cx="1549347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Concepts</a:t>
            </a:r>
            <a:endParaRPr/>
          </a:p>
        </p:txBody>
      </p:sp>
      <p:pic>
        <p:nvPicPr>
          <p:cNvPr id="479" name="Google Shape;4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657679"/>
            <a:ext cx="720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Task: Curve-Fitting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Training set: 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Data generating process: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Underlying regularity which we wish to learn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Individual observations are corrupted by random noise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Goal</a:t>
            </a:r>
            <a:r>
              <a:rPr lang="en-GB" sz="1400"/>
              <a:t>: predict      for some new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Regression problem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4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4,&quot;color&quot;:&quot;#695D46&quot;,&quot;family&quot;:&quot;Open Sans&quot;},&quot;code&quot;:&quot;$$\\left(x_{1},t_{1}\\right),\\,\\left(x_{2},t_{2}\\right),\\,...,\\,\\left(x_{N},t_{N}\\right)$$&quot;,&quot;id&quot;:&quot;7&quot;,&quot;backgroundColor&quot;:&quot;#FFFFFF&quot;,&quot;backgroundColorModified&quot;:null,&quot;aid&quot;:null,&quot;type&quot;:&quot;$$&quot;,&quot;ts&quot;:1645003148046,&quot;cs&quot;:&quot;7bBfX5xlP8JcL+GHvKIVCw==&quot;,&quot;size&quot;:{&quot;width&quot;:234.79999999999995,&quot;height&quot;:19.199999999999992}}" id="488" name="Google Shape;4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00" y="1374600"/>
            <a:ext cx="223647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id&quot;:&quot;6&quot;,&quot;backgroundColorModified&quot;:null,&quot;font&quot;:{&quot;family&quot;:&quot;Open Sans&quot;,&quot;size&quot;:14,&quot;color&quot;:&quot;#695D46&quot;},&quot;code&quot;:&quot;$$x_{i},\\,t_{i}\\,\\in\\mathbb{R}$$&quot;,&quot;type&quot;:&quot;$$&quot;,&quot;ts&quot;:1645003084237,&quot;cs&quot;:&quot;DEBA8gJrZXvt/gJBZMXlfg==&quot;,&quot;size&quot;:{&quot;width&quot;:79.33333333333333,&quot;height&quot;:16.666666666666668}}" id="489" name="Google Shape;48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550" y="1608175"/>
            <a:ext cx="7556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695D46&quot;,&quot;size&quot;:14,&quot;family&quot;:&quot;Open Sans&quot;},&quot;aid&quot;:null,&quot;backgroundColor&quot;:&quot;#FFFFFF&quot;,&quot;id&quot;:&quot;8&quot;,&quot;backgroundColorModified&quot;:null,&quot;code&quot;:&quot;$$\\sin\\left(2\\pi x\\right)+noise\\,$$&quot;,&quot;type&quot;:&quot;$$&quot;,&quot;ts&quot;:1645003245244,&quot;cs&quot;:&quot;Ft/d02cxBV+oBHKxHPG2HA==&quot;,&quot;size&quot;:{&quot;width&quot;:138.83333333333334,&quot;height&quot;:19.166666666666668}}" id="490" name="Google Shape;49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238" y="1946925"/>
            <a:ext cx="1322388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null,&quot;code&quot;:&quot;$$\\hat{t}$$&quot;,&quot;font&quot;:{&quot;family&quot;:&quot;Open Sans&quot;,&quot;color&quot;:&quot;#695D46&quot;,&quot;size&quot;:14},&quot;aid&quot;:null,&quot;backgroundColor&quot;:&quot;#FFFFFF&quot;,&quot;id&quot;:&quot;9&quot;,&quot;ts&quot;:1645003362510,&quot;cs&quot;:&quot;i0ZiQHA363VofeH9e8/MSA==&quot;,&quot;size&quot;:{&quot;width&quot;:7.333333333333333,&quot;height&quot;:16.333333333333332}}" id="491" name="Google Shape;49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543" y="3581975"/>
            <a:ext cx="110160" cy="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050" y="1389975"/>
            <a:ext cx="4267200" cy="3055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null,&quot;font&quot;:{&quot;color&quot;:&quot;#695D46&quot;,&quot;family&quot;:&quot;Open Sans&quot;,&quot;size&quot;:14},&quot;type&quot;:&quot;$$&quot;,&quot;aid&quot;:null,&quot;code&quot;:&quot;$$x$$&quot;,&quot;id&quot;:&quot;13&quot;,&quot;ts&quot;:1645004029136,&quot;cs&quot;:&quot;E0sqpfr6CRKelYZvn/rZKQ==&quot;,&quot;size&quot;:{&quot;width&quot;:9.333333333333334,&quot;height&quot;:8.833333333333334}}" id="493" name="Google Shape;49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2463" y="3592238"/>
            <a:ext cx="88900" cy="8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Polynomial Curve 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5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Fit the data using a polynomial function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- order of the polynomial - model complexity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- parameters to be learned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- nonlinear function of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- linear function of the parameters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5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50" y="1389975"/>
            <a:ext cx="4267200" cy="3055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code&quot;:&quot;$$y\\left(x,\\,\\text{w}\\right)=w_{0}+w_{1}x+w_{2}x^{2}+...+w_{M}x^{M}$$&quot;,&quot;id&quot;:&quot;11&quot;,&quot;font&quot;:{&quot;color&quot;:&quot;#000000&quot;,&quot;family&quot;:&quot;Open Sans&quot;,&quot;size&quot;:14},&quot;backgroundColor&quot;:&quot;#FFFFFF&quot;,&quot;backgroundColorModified&quot;:null,&quot;type&quot;:&quot;$$&quot;,&quot;ts&quot;:1645003810244,&quot;cs&quot;:&quot;rYLZaNTi8F6AOnljpQAoGw==&quot;,&quot;size&quot;:{&quot;width&quot;:332.25,&quot;height&quot;:22}}" id="502" name="Google Shape;50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713" y="1687350"/>
            <a:ext cx="3164681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M$$&quot;,&quot;aid&quot;:null,&quot;backgroundColorModified&quot;:null,&quot;type&quot;:&quot;$$&quot;,&quot;font&quot;:{&quot;size&quot;:14,&quot;family&quot;:&quot;Open Sans&quot;,&quot;color&quot;:&quot;#695D46&quot;},&quot;id&quot;:&quot;15&quot;,&quot;backgroundColor&quot;:&quot;#FFFFFF&quot;,&quot;ts&quot;:1645004139889,&quot;cs&quot;:&quot;uaatMLtKaCXal6l5Ix9gNw==&quot;,&quot;size&quot;:{&quot;width&quot;:19.333333333333332,&quot;height&quot;:13}}" id="503" name="Google Shape;50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888" y="2509838"/>
            <a:ext cx="1841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backgroundColorModified&quot;:null,&quot;font&quot;:{&quot;color&quot;:&quot;#695D46&quot;,&quot;size&quot;:14,&quot;family&quot;:&quot;Open Sans&quot;},&quot;id&quot;:&quot;14&quot;,&quot;code&quot;:&quot;$$\\text{w}$$&quot;,&quot;type&quot;:&quot;$$&quot;,&quot;ts&quot;:1645004083602,&quot;cs&quot;:&quot;mJYsX6RjPk7ba8dPge5g/g==&quot;,&quot;size&quot;:{&quot;width&quot;:13,&quot;height&quot;:8.5}}" id="504" name="Google Shape;50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050" y="2794975"/>
            <a:ext cx="123825" cy="80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Open Sans&quot;,&quot;color&quot;:&quot;#695D46&quot;,&quot;size&quot;:14},&quot;backgroundColorModified&quot;:null,&quot;aid&quot;:null,&quot;code&quot;:&quot;$$y$$&quot;,&quot;backgroundColor&quot;:&quot;#FFFFFF&quot;,&quot;type&quot;:&quot;$$&quot;,&quot;id&quot;:&quot;12&quot;,&quot;ts&quot;:1645003958312,&quot;cs&quot;:&quot;42jJDXXzRLTGF2ks2SE1Gw==&quot;,&quot;size&quot;:{&quot;width&quot;:9,&quot;height&quot;:12.5}}" id="505" name="Google Shape;50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888" y="3498575"/>
            <a:ext cx="85725" cy="119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Open Sans&quot;,&quot;color&quot;:&quot;#695D46&quot;,&quot;size&quot;:14},&quot;backgroundColorModified&quot;:null,&quot;aid&quot;:null,&quot;code&quot;:&quot;$$y$$&quot;,&quot;backgroundColor&quot;:&quot;#FFFFFF&quot;,&quot;type&quot;:&quot;$$&quot;,&quot;id&quot;:&quot;12&quot;,&quot;ts&quot;:1645003958312,&quot;cs&quot;:&quot;42jJDXXzRLTGF2ks2SE1Gw==&quot;,&quot;size&quot;:{&quot;width&quot;:9,&quot;height&quot;:12.5}}" id="506" name="Google Shape;50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888" y="3798625"/>
            <a:ext cx="85725" cy="119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backgroundColorModified&quot;:null,&quot;font&quot;:{&quot;color&quot;:&quot;#695D46&quot;,&quot;size&quot;:14,&quot;family&quot;:&quot;Open Sans&quot;},&quot;id&quot;:&quot;14&quot;,&quot;code&quot;:&quot;$$\\text{w}$$&quot;,&quot;type&quot;:&quot;$$&quot;,&quot;ts&quot;:1645004083602,&quot;cs&quot;:&quot;mJYsX6RjPk7ba8dPge5g/g==&quot;,&quot;size&quot;:{&quot;width&quot;:13,&quot;height&quot;:8.5}}" id="507" name="Google Shape;50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213" y="3798625"/>
            <a:ext cx="123825" cy="80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null,&quot;font&quot;:{&quot;color&quot;:&quot;#695D46&quot;,&quot;family&quot;:&quot;Open Sans&quot;,&quot;size&quot;:14},&quot;type&quot;:&quot;$$&quot;,&quot;aid&quot;:null,&quot;code&quot;:&quot;$$x$$&quot;,&quot;id&quot;:&quot;13&quot;,&quot;ts&quot;:1645004029136,&quot;cs&quot;:&quot;E0sqpfr6CRKelYZvn/rZKQ==&quot;,&quot;size&quot;:{&quot;width&quot;:9.333333333333334,&quot;height&quot;:8.833333333333334}}" id="508" name="Google Shape;50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9063" y="3516038"/>
            <a:ext cx="88900" cy="8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Sum of squares error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6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7" name="Google Shape;5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130350" cy="3050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16&quot;,&quot;backgroundColor&quot;:&quot;#FFFFFF&quot;,&quot;backgroundColorModified&quot;:null,&quot;code&quot;:&quot;$$E\\left(\\text{w}\\right)=\\frac{1}{2}\\sum_{n=1}^{N}\\left(y\\left(x_{n},\\text{w}\\right)-t_{n}\\right)^{2}$$&quot;,&quot;font&quot;:{&quot;family&quot;:&quot;Arial&quot;,&quot;color&quot;:&quot;#000000&quot;,&quot;size&quot;:12},&quot;type&quot;:&quot;$$&quot;,&quot;ts&quot;:1645004335672,&quot;cs&quot;:&quot;OdUu4E0BGJ6cHWNUUT3fHw==&quot;,&quot;size&quot;:{&quot;width&quot;:242.59999999999994,&quot;height&quot;:51.399999999999984}}" id="519" name="Google Shape;5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825" y="1644350"/>
            <a:ext cx="2310765" cy="48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Closed Form Solution</a:t>
            </a:r>
            <a:endParaRPr/>
          </a:p>
        </p:txBody>
      </p:sp>
      <p:sp>
        <p:nvSpPr>
          <p:cNvPr id="525" name="Google Shape;525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 is to minimize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       quadratic function of the 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Derivative w.r.t. parameters is linear in the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Unique solution           can be </a:t>
            </a:r>
            <a:r>
              <a:rPr lang="en-GB"/>
              <a:t>found</a:t>
            </a:r>
            <a:r>
              <a:rPr lang="en-GB"/>
              <a:t> in closed form </a:t>
            </a:r>
            <a:endParaRPr/>
          </a:p>
        </p:txBody>
      </p:sp>
      <p:pic>
        <p:nvPicPr>
          <p:cNvPr id="526" name="Google Shape;5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id&quot;:&quot;17&quot;,&quot;code&quot;:&quot;$$E\\left(\\text{w}\\right)$$&quot;,&quot;backgroundColorModified&quot;:null,&quot;font&quot;:{&quot;family&quot;:&quot;Open Sans&quot;,&quot;color&quot;:&quot;#695D46&quot;,&quot;size&quot;:18},&quot;backgroundColor&quot;:&quot;#FFFFFF&quot;,&quot;ts&quot;:1645004526612,&quot;cs&quot;:&quot;udPrBEBmj4tpa7RMjcX7SA==&quot;,&quot;size&quot;:{&quot;width&quot;:52.166666666666664,&quot;height&quot;:24.5}}" id="527" name="Google Shape;52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825" y="1397475"/>
            <a:ext cx="496888" cy="233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id&quot;:&quot;17&quot;,&quot;code&quot;:&quot;$$E\\left(\\text{w}\\right)$$&quot;,&quot;backgroundColorModified&quot;:null,&quot;font&quot;:{&quot;family&quot;:&quot;Open Sans&quot;,&quot;color&quot;:&quot;#695D46&quot;,&quot;size&quot;:18},&quot;backgroundColor&quot;:&quot;#FFFFFF&quot;,&quot;ts&quot;:1645004526612,&quot;cs&quot;:&quot;udPrBEBmj4tpa7RMjcX7SA==&quot;,&quot;size&quot;:{&quot;width&quot;:52.166666666666664,&quot;height&quot;:24.5}}" id="528" name="Google Shape;52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75" y="2800988"/>
            <a:ext cx="496888" cy="233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code&quot;:&quot;$$\\text{w*}$$&quot;,&quot;backgroundColorModified&quot;:null,&quot;backgroundColor&quot;:&quot;#FFFFFF&quot;,&quot;type&quot;:&quot;$$&quot;,&quot;id&quot;:&quot;18&quot;,&quot;font&quot;:{&quot;family&quot;:&quot;Open Sans&quot;,&quot;size&quot;:14,&quot;color&quot;:&quot;#695D46&quot;},&quot;ts&quot;:1645004666275,&quot;cs&quot;:&quot;sbH2x16BN7Inb9/9K1hKjg==&quot;,&quot;size&quot;:{&quot;width&quot;:21.666666666666668,&quot;height&quot;:14.666666666666666}}" id="529" name="Google Shape;52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600" y="3366000"/>
            <a:ext cx="206375" cy="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Complexity </a:t>
            </a:r>
            <a:endParaRPr/>
          </a:p>
        </p:txBody>
      </p:sp>
      <p:pic>
        <p:nvPicPr>
          <p:cNvPr id="535" name="Google Shape;5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095850"/>
            <a:ext cx="4953801" cy="3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8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{&quot;aid&quot;:null,&quot;code&quot;:&quot;$$y\\left(x,\\,\\text{w}\\right)=w_{0}+w_{1}x+w_{2}x^{2}+...+w_{M}x^{M}$$&quot;,&quot;id&quot;:&quot;11&quot;,&quot;font&quot;:{&quot;color&quot;:&quot;#000000&quot;,&quot;family&quot;:&quot;Open Sans&quot;,&quot;size&quot;:14},&quot;backgroundColor&quot;:&quot;#FFFFFF&quot;,&quot;backgroundColorModified&quot;:null,&quot;type&quot;:&quot;$$&quot;,&quot;ts&quot;:1645003810244,&quot;cs&quot;:&quot;rYLZaNTi8F6AOnljpQAoGw==&quot;,&quot;size&quot;:{&quot;width&quot;:332.25,&quot;height&quot;:22}}" id="538" name="Google Shape;53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625" y="2687975"/>
            <a:ext cx="3164681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Complexity</a:t>
            </a:r>
            <a:endParaRPr/>
          </a:p>
        </p:txBody>
      </p:sp>
      <p:pic>
        <p:nvPicPr>
          <p:cNvPr id="544" name="Google Shape;5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1232175"/>
            <a:ext cx="444834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0" y="1232175"/>
            <a:ext cx="3310450" cy="21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51" y="3813625"/>
            <a:ext cx="2107450" cy="7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9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</a:t>
            </a:r>
            <a:r>
              <a:rPr lang="en-GB"/>
              <a:t>training</a:t>
            </a:r>
            <a:r>
              <a:rPr lang="en-GB"/>
              <a:t> set </a:t>
            </a:r>
            <a:endParaRPr/>
          </a:p>
        </p:txBody>
      </p:sp>
      <p:sp>
        <p:nvSpPr>
          <p:cNvPr id="554" name="Google Shape;554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M=9</a:t>
            </a:r>
            <a:endParaRPr/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88" y="970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975" y="1649713"/>
            <a:ext cx="6766049" cy="2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0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563" name="Google Shape;563;p71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0" y="2238225"/>
            <a:ext cx="6911991" cy="25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lalign*&quot;,&quot;id&quot;:&quot;19&quot;,&quot;backgroundColorModified&quot;:null,&quot;code&quot;:&quot;\\begin{lalign*}\n&amp;{\\tilde{E}\\left(\\text{w}\\right)=\\frac{1}{2}\\sum_{n=1}^{N}\\left(y\\left(x_{n},\\text{w}\\right)-t_{n}\\right)^{2}+\\frac{\\lambda}{2}\\text{||w}\\left|\\right|^{2})}\\\\\n&amp;{\\left|\\left|\\text{w}\\right|\\right|^{2}=\\,\\sum_{i=0}^{M}w_{i}^{2}}\t\n\\end{lalign*}&quot;,&quot;aid&quot;:null,&quot;backgroundColor&quot;:&quot;#FFFFFF&quot;,&quot;font&quot;:{&quot;color&quot;:&quot;#000000&quot;,&quot;family&quot;:&quot;Arial&quot;,&quot;size&quot;:12},&quot;ts&quot;:1645005083769,&quot;cs&quot;:&quot;M5ZzR5v3gSH2i8pmq1h/bw==&quot;,&quot;size&quot;:{&quot;width&quot;:334,&quot;height&quot;:113.25}}" id="565" name="Google Shape;5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175"/>
            <a:ext cx="3181350" cy="107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/ ML Community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Centers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FMI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Marius Popescu, Bogdan Alexe, Radu Ionescu, Liviu Dinu et al.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UPB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Traian Rebedea, Marius Leordeanu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IMAR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Marius Leordeanu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UT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(Cluj): Lucian Bușoniu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Bitdefender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bit-ml.github.io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 team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Siemens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(Brașov): Lucian Itu et al.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832400" y="1266175"/>
            <a:ext cx="422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Bitdefender</a:t>
            </a:r>
            <a:r>
              <a:rPr lang="en-GB"/>
              <a:t>: ML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Arnia</a:t>
            </a:r>
            <a:r>
              <a:rPr lang="en-GB"/>
              <a:t>: Outsourcing CV,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Sparktech</a:t>
            </a:r>
            <a:r>
              <a:rPr lang="en-GB"/>
              <a:t>: Outsourcing CV,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Xperi</a:t>
            </a:r>
            <a:r>
              <a:rPr lang="en-GB"/>
              <a:t>: CV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Siemens </a:t>
            </a:r>
            <a:r>
              <a:rPr lang="en-GB"/>
              <a:t>(Brasov): Medical CV, 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BOSCH </a:t>
            </a:r>
            <a:r>
              <a:rPr lang="en-GB"/>
              <a:t>(Cluj): Autonomous driving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Continental </a:t>
            </a:r>
            <a:r>
              <a:rPr lang="en-GB"/>
              <a:t>(Timișoara): Autonomous driving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Adobe</a:t>
            </a:r>
            <a:r>
              <a:rPr lang="en-GB"/>
              <a:t>: NLP, CV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pic>
        <p:nvPicPr>
          <p:cNvPr id="572" name="Google Shape;5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02" y="1443613"/>
            <a:ext cx="4105099" cy="2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875" y="1539263"/>
            <a:ext cx="3666950" cy="27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2"/>
          <p:cNvSpPr txBox="1"/>
          <p:nvPr/>
        </p:nvSpPr>
        <p:spPr>
          <a:xfrm>
            <a:off x="6238200" y="4745350"/>
            <a:ext cx="29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Pattern Recognition, Christopher M. Bishop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and Variance</a:t>
            </a:r>
            <a:endParaRPr/>
          </a:p>
        </p:txBody>
      </p:sp>
      <p:sp>
        <p:nvSpPr>
          <p:cNvPr id="581" name="Google Shape;581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Algorithm’s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Error on training 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Algorithm’s Variance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Performance decrease between train set and test set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Variance =&gt; Overfitting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Bias =&gt; Underfitting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Bias = Unavoidable Bias + Avoidable BIas</a:t>
            </a:r>
            <a:endParaRPr/>
          </a:p>
        </p:txBody>
      </p:sp>
      <p:pic>
        <p:nvPicPr>
          <p:cNvPr id="582" name="Google Shape;5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450" y="2571750"/>
            <a:ext cx="3487027" cy="238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Bias-Variance Trade-Off</a:t>
            </a:r>
            <a:endParaRPr/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75" y="4"/>
            <a:ext cx="3085716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4"/>
          <p:cNvPicPr preferRelativeResize="0"/>
          <p:nvPr/>
        </p:nvPicPr>
        <p:blipFill rotWithShape="1">
          <a:blip r:embed="rId4">
            <a:alphaModFix/>
          </a:blip>
          <a:srcRect b="0" l="0" r="4461" t="5374"/>
          <a:stretch/>
        </p:blipFill>
        <p:spPr>
          <a:xfrm>
            <a:off x="1732879" y="1231163"/>
            <a:ext cx="5678249" cy="33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- Training Concepts</a:t>
            </a:r>
            <a:endParaRPr/>
          </a:p>
        </p:txBody>
      </p:sp>
      <p:pic>
        <p:nvPicPr>
          <p:cNvPr id="596" name="Google Shape;5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657679"/>
            <a:ext cx="720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 Types of Learning</a:t>
            </a:r>
            <a:endParaRPr/>
          </a:p>
        </p:txBody>
      </p:sp>
      <p:pic>
        <p:nvPicPr>
          <p:cNvPr id="602" name="Google Shape;6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650" y="0"/>
            <a:ext cx="1549347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Learning </a:t>
            </a:r>
            <a:endParaRPr/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17675"/>
            <a:ext cx="54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/>
          </a:p>
        </p:txBody>
      </p:sp>
      <p:pic>
        <p:nvPicPr>
          <p:cNvPr id="614" name="Google Shape;6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200" y="1477683"/>
            <a:ext cx="52416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</a:t>
            </a:r>
            <a:endParaRPr/>
          </a:p>
        </p:txBody>
      </p:sp>
      <p:sp>
        <p:nvSpPr>
          <p:cNvPr id="621" name="Google Shape;621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Labeled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Classification or regression tasks </a:t>
            </a:r>
            <a:endParaRPr/>
          </a:p>
        </p:txBody>
      </p:sp>
      <p:pic>
        <p:nvPicPr>
          <p:cNvPr id="622" name="Google Shape;62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 rotWithShape="1">
          <a:blip r:embed="rId4">
            <a:alphaModFix/>
          </a:blip>
          <a:srcRect b="4770" l="1569" r="1569" t="3847"/>
          <a:stretch/>
        </p:blipFill>
        <p:spPr>
          <a:xfrm>
            <a:off x="381000" y="2139950"/>
            <a:ext cx="4191000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84924"/>
            <a:ext cx="292560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97350"/>
            <a:ext cx="48735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6825" y="2696775"/>
            <a:ext cx="3517175" cy="16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pic>
        <p:nvPicPr>
          <p:cNvPr id="632" name="Google Shape;6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38" y="1477670"/>
            <a:ext cx="764352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639" name="Google Shape;639;p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Unlabeled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Unsupervised features learning </a:t>
            </a:r>
            <a:endParaRPr/>
          </a:p>
        </p:txBody>
      </p:sp>
      <p:pic>
        <p:nvPicPr>
          <p:cNvPr id="640" name="Google Shape;6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863" y="934688"/>
            <a:ext cx="2589000" cy="232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388" y="1994600"/>
            <a:ext cx="3670726" cy="17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90" y="3865800"/>
            <a:ext cx="2463926" cy="11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7687" y="3388950"/>
            <a:ext cx="2879925" cy="160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Administrative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Semi-Supervised learning </a:t>
            </a:r>
            <a:endParaRPr/>
          </a:p>
        </p:txBody>
      </p:sp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175" y="1297681"/>
            <a:ext cx="6613652" cy="32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Semi-Supervised learning </a:t>
            </a:r>
            <a:endParaRPr/>
          </a:p>
        </p:txBody>
      </p:sp>
      <p:sp>
        <p:nvSpPr>
          <p:cNvPr id="657" name="Google Shape;657;p8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Small fraction of training examples are labeled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Tasks: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Speech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Webpage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Genetic sequencing </a:t>
            </a:r>
            <a:endParaRPr/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023" y="1603785"/>
            <a:ext cx="2269075" cy="26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 </a:t>
            </a:r>
            <a:endParaRPr/>
          </a:p>
        </p:txBody>
      </p:sp>
      <p:pic>
        <p:nvPicPr>
          <p:cNvPr id="665" name="Google Shape;66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00" y="1657685"/>
            <a:ext cx="7711805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sp>
        <p:nvSpPr>
          <p:cNvPr id="672" name="Google Shape;672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GPT-3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Self-supervised language model - next word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175 billion 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Trained on 10000 years of continuous speech (at 100 words per minute)</a:t>
            </a:r>
            <a:endParaRPr/>
          </a:p>
        </p:txBody>
      </p:sp>
      <p:pic>
        <p:nvPicPr>
          <p:cNvPr id="673" name="Google Shape;67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25" y="2921350"/>
            <a:ext cx="3001968" cy="18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188" y="3018725"/>
            <a:ext cx="25622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938" y="2949025"/>
            <a:ext cx="277435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5"/>
          <p:cNvSpPr txBox="1"/>
          <p:nvPr/>
        </p:nvSpPr>
        <p:spPr>
          <a:xfrm>
            <a:off x="933925" y="4745350"/>
            <a:ext cx="821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Brown et al. Language Models are Few-Shot Learners. NeurIPS 2020, </a:t>
            </a:r>
            <a:r>
              <a:rPr lang="en-GB" sz="1000" u="sng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https://openai.com/blog/customized-gpt-3/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DALL-E</a:t>
            </a:r>
            <a:endParaRPr/>
          </a:p>
        </p:txBody>
      </p:sp>
      <p:pic>
        <p:nvPicPr>
          <p:cNvPr id="683" name="Google Shape;6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1917550"/>
            <a:ext cx="83629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6"/>
          <p:cNvSpPr txBox="1"/>
          <p:nvPr/>
        </p:nvSpPr>
        <p:spPr>
          <a:xfrm>
            <a:off x="933925" y="4745350"/>
            <a:ext cx="821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Ramesh et al. Zero-Shot Text-to-Image Generation. ICML 2021, </a:t>
            </a:r>
            <a:r>
              <a:rPr lang="en-GB" sz="1000" u="sng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https://openai.com/blog/dall-e/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DALL-E</a:t>
            </a:r>
            <a:endParaRPr/>
          </a:p>
        </p:txBody>
      </p:sp>
      <p:pic>
        <p:nvPicPr>
          <p:cNvPr id="691" name="Google Shape;6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7"/>
          <p:cNvSpPr txBox="1"/>
          <p:nvPr/>
        </p:nvSpPr>
        <p:spPr>
          <a:xfrm>
            <a:off x="933925" y="4745350"/>
            <a:ext cx="821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Ramesh et al. Zero-Shot Text-to-Image Generation. ICML 2021, </a:t>
            </a:r>
            <a:r>
              <a:rPr lang="en-GB" sz="1000" u="sng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https://openai.com/blog/dall-e/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3" name="Google Shape;69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00" y="1841350"/>
            <a:ext cx="83343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</a:t>
            </a:r>
            <a:endParaRPr/>
          </a:p>
        </p:txBody>
      </p:sp>
      <p:pic>
        <p:nvPicPr>
          <p:cNvPr id="699" name="Google Shape;6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50" y="0"/>
            <a:ext cx="3783999" cy="50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8"/>
          <p:cNvSpPr txBox="1"/>
          <p:nvPr/>
        </p:nvSpPr>
        <p:spPr>
          <a:xfrm>
            <a:off x="933925" y="4745350"/>
            <a:ext cx="82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https://openai.com/blog/chatgpt/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1" name="Google Shape;70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/>
              <a:t>ChatGPT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950" y="0"/>
            <a:ext cx="3668700" cy="50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9"/>
          <p:cNvSpPr txBox="1"/>
          <p:nvPr/>
        </p:nvSpPr>
        <p:spPr>
          <a:xfrm>
            <a:off x="933925" y="4745350"/>
            <a:ext cx="82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https://openai.com/blog/chatgpt/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9" name="Google Shape;70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 </a:t>
            </a:r>
            <a:endParaRPr/>
          </a:p>
        </p:txBody>
      </p:sp>
      <p:pic>
        <p:nvPicPr>
          <p:cNvPr id="715" name="Google Shape;71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004" y="1657675"/>
            <a:ext cx="3533998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 </a:t>
            </a:r>
            <a:endParaRPr/>
          </a:p>
        </p:txBody>
      </p:sp>
      <p:sp>
        <p:nvSpPr>
          <p:cNvPr id="722" name="Google Shape;722;p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Optimal behavior for maximal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Robotics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Complex games: e.g. AlphaGO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Autonomous Driving </a:t>
            </a:r>
            <a:endParaRPr/>
          </a:p>
        </p:txBody>
      </p:sp>
      <p:pic>
        <p:nvPicPr>
          <p:cNvPr id="723" name="Google Shape;72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100" y="2160000"/>
            <a:ext cx="2095462" cy="240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 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Lectures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Wednesday: 18:00 - 20:00 (Room 216)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3 speed tests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5 minutes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1-2 short questions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Labs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Wednesday: 16:00 - 18:00 (Room 303)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Course Materials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6EFF"/>
              </a:buClr>
              <a:buSzPts val="1400"/>
              <a:buChar char="○"/>
            </a:pPr>
            <a:r>
              <a:rPr lang="en-GB" u="sng">
                <a:solidFill>
                  <a:srgbClr val="006E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https://drive.google.com/drive/folders/1FvxkNCCJ_2hBmA1GmaCXvkmS5YgnWtxb?usp=sharing</a:t>
            </a:r>
            <a:endParaRPr>
              <a:solidFill>
                <a:srgbClr val="006E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 </a:t>
            </a:r>
            <a:endParaRPr/>
          </a:p>
        </p:txBody>
      </p:sp>
      <p:sp>
        <p:nvSpPr>
          <p:cNvPr id="730" name="Google Shape;730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Multi-Agent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Hide and Seek</a:t>
            </a:r>
            <a:endParaRPr/>
          </a:p>
        </p:txBody>
      </p:sp>
      <p:pic>
        <p:nvPicPr>
          <p:cNvPr id="731" name="Google Shape;7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500" y="0"/>
            <a:ext cx="215949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732" name="Google Shape;732;p92" title="Multi-Agent Hide and See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203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2"/>
          <p:cNvSpPr txBox="1"/>
          <p:nvPr/>
        </p:nvSpPr>
        <p:spPr>
          <a:xfrm>
            <a:off x="933925" y="4745350"/>
            <a:ext cx="82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Baker et al. Emergent Tool Use From Multi-Agent Autocurricula. ICLR 2020, </a:t>
            </a:r>
            <a:r>
              <a:rPr lang="en-GB" sz="1000" u="sng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https://openai.com/blog/emergent-tool-use/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- Types of Learning </a:t>
            </a:r>
            <a:endParaRPr/>
          </a:p>
        </p:txBody>
      </p:sp>
      <p:pic>
        <p:nvPicPr>
          <p:cNvPr id="739" name="Google Shape;7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2425"/>
            <a:ext cx="432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800" y="1388675"/>
            <a:ext cx="3127500" cy="3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Next: Neural Networks</a:t>
            </a:r>
            <a:endParaRPr/>
          </a:p>
        </p:txBody>
      </p:sp>
      <p:pic>
        <p:nvPicPr>
          <p:cNvPr id="746" name="Google Shape;74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00" y="2849663"/>
            <a:ext cx="1363576" cy="13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752" name="Google Shape;752;p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Deep Learning - Ian Goodfellow, Yoshua Bengio, Aaron Courville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Chapter 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Pattern Recognition and Machine Learning - Christopher Bishop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Chapter 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CS231n: Convolutional Neural Networks for Visual Recognition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Module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Assignments and Projects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2 Assignments</a:t>
            </a:r>
            <a:r>
              <a:rPr lang="en-GB"/>
              <a:t> (</a:t>
            </a:r>
            <a:r>
              <a:rPr b="1" lang="en-GB"/>
              <a:t>PyTorch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Related to the lab content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Submission deadline: 2 or 3 weeks after publishing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penalties for delays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of them will be presented in Week 9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1 Project </a:t>
            </a:r>
            <a:r>
              <a:rPr lang="en-GB"/>
              <a:t>(</a:t>
            </a:r>
            <a:r>
              <a:rPr b="1" lang="en-GB"/>
              <a:t>PyTorch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Teams of 2 members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Subjects will be proposed in Week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student should choose a subject until Week 6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be presented in Week 10 - Poster Session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6EFF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